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3" r:id="rId3"/>
    <p:sldId id="308" r:id="rId4"/>
    <p:sldId id="310" r:id="rId5"/>
    <p:sldId id="309" r:id="rId6"/>
    <p:sldId id="261" r:id="rId7"/>
    <p:sldId id="307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2" r:id="rId16"/>
    <p:sldId id="301" r:id="rId17"/>
    <p:sldId id="278" r:id="rId18"/>
  </p:sldIdLst>
  <p:sldSz cx="9144000" cy="6858000" type="screen4x3"/>
  <p:notesSz cx="6799263" cy="9929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B5DA4-A499-48F2-A116-8CA889AAB369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3FC04-5AC5-4D01-ABEF-2939E494BDD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37831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DE6CE-18D2-401E-A21B-7BDBB79FCAC4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4C11B-4D89-4441-9041-767B74A65FE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70808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D3F7-F9E5-4E09-8B2D-E942FD9877A5}" type="datetimeFigureOut">
              <a:rPr lang="lv-LV" smtClean="0"/>
              <a:pPr/>
              <a:t>24.10.2022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6CCB-A445-42C9-88D4-4BA21EEF182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Pasākuma «</a:t>
            </a:r>
            <a:r>
              <a:rPr lang="lv-LV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jaunajiem lauksaimniekiem uzņēmējdarbības uzsākšanai</a:t>
            </a:r>
            <a:r>
              <a:rPr lang="lv-LV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(6.1.)</a:t>
            </a:r>
            <a:br>
              <a:rPr lang="lv-LV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ieviešana</a:t>
            </a:r>
            <a:br>
              <a:rPr lang="lv-LV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2014.-2020.g.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949280"/>
            <a:ext cx="6400800" cy="528464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plāns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Projekts tiek īstenots atbilstoši apstiprinātajam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plānam, veicot visus plānotos ilgtermiņa ieguldījumus un sasniedzot plānotos fiziskos rādītājus un apgrozījumu.</a:t>
            </a:r>
          </a:p>
          <a:p>
            <a:pPr algn="just"/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plānu sagatavo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divu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līdz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četru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(četri gadi liellopu audzēšanas, aitkopības nozarē un ilggadīgo stādījumu ierīkošanas gadījumā) kalendāro gadu ilgam laikposmam (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LAD uzrauga saimniecisko darbību 4 kalendāros gadus no projekta apstiprināšanas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Atbalsta pretendents saimniecisko darbību veic vismaz 4 pilnus kalendāros gadus pēc tam, kad stājies spēkā lēmums par projekta iesnieguma apstiprināšanu. Šajā laikā tiek nodrošināta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 izpilde,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plānā sasniegto rādītāju saglabāšana un LAD pārraudzība</a:t>
            </a:r>
            <a:r>
              <a:rPr lang="lv-LV" dirty="0"/>
              <a:t>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plānā paredzētajai saimnieciskai darbībai ir jābūt dzīvotspējīgai un samērīgai, ievērojot pareizas finanšu vadības principus (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saimnieciskums, efektivitāte, lietderība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LAD vērtē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 kvalitāti un plānoto ieguldījumu atbilstību sasniedzamajiem mērķiem.</a:t>
            </a:r>
          </a:p>
          <a:p>
            <a:pPr algn="just"/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plānā minimālie sasniedzamie rādītāji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b="1" dirty="0">
                <a:latin typeface="Times New Roman" pitchFamily="18" charset="0"/>
                <a:cs typeface="Times New Roman" pitchFamily="18" charset="0"/>
              </a:rPr>
              <a:t>neto apgrozījums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no nepārstrādātu lauksaimniecības produktu ražošanas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saimniecības ekonomiskā lieluma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SI vērtība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sasniedz minimālo robežvērtību –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15 000eur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lv-LV" b="1" dirty="0">
                <a:latin typeface="Times New Roman" pitchFamily="18" charset="0"/>
                <a:cs typeface="Times New Roman" pitchFamily="18" charset="0"/>
              </a:rPr>
              <a:t>15 000eur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sasniegtais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neto apgrozījums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no nepārstrādātu lauksaimniecības produktu ražošanas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saimniecības ekonomiskā lieluma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SI vērtība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palielinājusies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vismaz par 20 procentiem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v-LV" b="1" dirty="0">
                <a:solidFill>
                  <a:srgbClr val="0070C0"/>
                </a:solidFill>
              </a:rPr>
              <a:t>PIEMĒRS </a:t>
            </a:r>
            <a:endParaRPr lang="lv-LV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2818656" cy="1728192"/>
          </a:xfr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Pirms projekta īstenošanas</a:t>
            </a:r>
          </a:p>
          <a:p>
            <a:pPr marL="0" indent="0" algn="just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996952"/>
            <a:ext cx="2736304" cy="1728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Pēdējā noslēgtā gada neto apgrozījums no</a:t>
            </a:r>
            <a:r>
              <a:rPr kumimoji="0" lang="lv-LV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lauksaimniecības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lv-LV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000eur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5013176"/>
            <a:ext cx="2736304" cy="1108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lv-LV" sz="28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5 500</a:t>
            </a:r>
            <a:r>
              <a:rPr kumimoji="0" lang="lv-LV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eur</a:t>
            </a: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63888" y="1052736"/>
            <a:ext cx="2674640" cy="17281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Pēc projekta īstenošanas – </a:t>
            </a:r>
            <a:r>
              <a:rPr kumimoji="0" lang="lv-LV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jāsasniedz abiem rādītājiem minimālā robeža 15</a:t>
            </a:r>
            <a:r>
              <a:rPr kumimoji="0" lang="lv-LV" sz="2800" b="1" i="1" u="none" strike="noStrike" kern="1200" cap="none" spc="0" normalizeH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v-LV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000eur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00192" y="1052736"/>
            <a:ext cx="2674640" cy="1728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Pēc projekta īstenošanas</a:t>
            </a:r>
            <a:r>
              <a:rPr kumimoji="0" lang="lv-LV" sz="2800" b="1" i="0" u="none" strike="noStrike" kern="1200" cap="none" spc="0" normalizeH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lv-LV" sz="3200" b="1" i="1" u="none" strike="noStrike" kern="1200" cap="none" spc="0" normalizeH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jābūt vismaz 20% pieaugumam pret vienu no sasniegtajiem rādītājiem</a:t>
            </a:r>
            <a:endParaRPr kumimoji="0" lang="lv-LV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91880" y="2996952"/>
            <a:ext cx="2664296" cy="1728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Pēdējā noslēgtā gada neto apgrozījums no</a:t>
            </a:r>
            <a:r>
              <a:rPr kumimoji="0" lang="lv-LV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lauksaimniecības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lv-LV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00eur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63888" y="5013176"/>
            <a:ext cx="2592288" cy="1108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18 9</a:t>
            </a:r>
            <a:r>
              <a:rPr lang="lv-LV" sz="28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300192" y="2996952"/>
            <a:ext cx="2699792" cy="30963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Vismaz 20% pieaugums</a:t>
            </a:r>
            <a:r>
              <a:rPr kumimoji="0" lang="lv-LV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no </a:t>
            </a:r>
            <a:r>
              <a:rPr kumimoji="0" lang="lv-LV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15 000eur</a:t>
            </a:r>
            <a:r>
              <a:rPr kumimoji="0" lang="lv-LV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neto apgrozījuma </a:t>
            </a:r>
            <a:r>
              <a:rPr kumimoji="0" lang="lv-LV" sz="28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vai no SI </a:t>
            </a:r>
            <a:r>
              <a:rPr kumimoji="0" lang="lv-LV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15 500eur.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Šajā gadījumā SI pieaug.</a:t>
            </a: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Ieguldījumi un atbalsta saņemšana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lv-LV" dirty="0"/>
              <a:t>	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Atbalsta pretendents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plānā norādītos ieguldījumus veic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bezskaidras naudas norēķinu veidā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	Viena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 ieguldījums ir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vismaz 40 000eur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apmērā (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mazāku atbalstu nevar pieprasīt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sz="3400" b="1" u="sng" dirty="0">
                <a:latin typeface="Times New Roman" pitchFamily="18" charset="0"/>
                <a:cs typeface="Times New Roman" pitchFamily="18" charset="0"/>
              </a:rPr>
              <a:t>Ieguldījumu veido:</a:t>
            </a:r>
          </a:p>
          <a:p>
            <a:pPr algn="just"/>
            <a:r>
              <a:rPr lang="lv-LV" sz="3500" b="1" dirty="0">
                <a:latin typeface="Times New Roman" pitchFamily="18" charset="0"/>
                <a:cs typeface="Times New Roman" pitchFamily="18" charset="0"/>
              </a:rPr>
              <a:t>vismaz 80 % </a:t>
            </a:r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ilgtermiņa ieguldījumi (zeme, dzīvnieki, pamatlīdzekļi u.c.). </a:t>
            </a:r>
          </a:p>
          <a:p>
            <a:pPr algn="just"/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ne vairāk kā 3 daļās, pamatojoties uz priekšapmaksas rēķiniem vai citiem darījumus apliecinošiem dokumentiem (</a:t>
            </a:r>
            <a:r>
              <a:rPr lang="lv-LV" sz="3500" i="1" dirty="0">
                <a:latin typeface="Times New Roman" pitchFamily="18" charset="0"/>
                <a:cs typeface="Times New Roman" pitchFamily="18" charset="0"/>
              </a:rPr>
              <a:t>katram nākamajam maksājumam tiks pārbaudīts, vai iepriekšējā iegāde notikusi</a:t>
            </a:r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), atbalsta pretendents </a:t>
            </a:r>
            <a:r>
              <a:rPr lang="lv-LV" sz="3500" b="1" dirty="0">
                <a:latin typeface="Times New Roman" pitchFamily="18" charset="0"/>
                <a:cs typeface="Times New Roman" pitchFamily="18" charset="0"/>
              </a:rPr>
              <a:t>pēc projekta apstiprināšanas </a:t>
            </a:r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var saņemt 80 % no kopējās atbalsta summas (</a:t>
            </a:r>
            <a:r>
              <a:rPr lang="lv-LV" sz="3500" i="1" dirty="0">
                <a:latin typeface="Times New Roman" pitchFamily="18" charset="0"/>
                <a:cs typeface="Times New Roman" pitchFamily="18" charset="0"/>
              </a:rPr>
              <a:t>80% no 40 000eur</a:t>
            </a:r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) ;</a:t>
            </a:r>
          </a:p>
          <a:p>
            <a:pPr algn="just"/>
            <a:r>
              <a:rPr lang="lv-LV" sz="3500" b="1" dirty="0">
                <a:latin typeface="Times New Roman" pitchFamily="18" charset="0"/>
                <a:cs typeface="Times New Roman" pitchFamily="18" charset="0"/>
              </a:rPr>
              <a:t>ne vairāk kā 20 % </a:t>
            </a:r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vispārējās izmaksu (</a:t>
            </a:r>
            <a:r>
              <a:rPr lang="lv-LV" sz="3500" i="1" dirty="0">
                <a:latin typeface="Times New Roman" pitchFamily="18" charset="0"/>
                <a:cs typeface="Times New Roman" pitchFamily="18" charset="0"/>
              </a:rPr>
              <a:t>apgrozāmie līdzekļi, degviela, konsultācijas u.c.). </a:t>
            </a:r>
          </a:p>
          <a:p>
            <a:pPr algn="just"/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gala maksājumu 20 % apmērā no kopējā atbalsta apmēra atbalsta pretendents saņem </a:t>
            </a:r>
            <a:r>
              <a:rPr lang="lv-LV" sz="3500" b="1" dirty="0">
                <a:latin typeface="Times New Roman" pitchFamily="18" charset="0"/>
                <a:cs typeface="Times New Roman" pitchFamily="18" charset="0"/>
              </a:rPr>
              <a:t>pēc pilnīgas un pareizas </a:t>
            </a:r>
            <a:r>
              <a:rPr lang="lv-LV" sz="3500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sz="3500" dirty="0">
                <a:latin typeface="Times New Roman" pitchFamily="18" charset="0"/>
                <a:cs typeface="Times New Roman" pitchFamily="18" charset="0"/>
              </a:rPr>
              <a:t> plāna</a:t>
            </a:r>
            <a:r>
              <a:rPr lang="lv-LV" sz="3500" b="1" dirty="0">
                <a:latin typeface="Times New Roman" pitchFamily="18" charset="0"/>
                <a:cs typeface="Times New Roman" pitchFamily="18" charset="0"/>
              </a:rPr>
              <a:t> īstenošanas.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1582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Ieguldījumi un atbalsta saņemšana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Attiecināmi ir tikai tie atbalsta pretendenta ieguldījumi, </a:t>
            </a:r>
            <a:r>
              <a:rPr lang="lv-LV" u="sng" dirty="0">
                <a:latin typeface="Times New Roman" pitchFamily="18" charset="0"/>
                <a:cs typeface="Times New Roman" pitchFamily="18" charset="0"/>
              </a:rPr>
              <a:t>kas veikti pēc tam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kad stājies spēkā lēmums par projekta iesnieguma apstiprināšanu, </a:t>
            </a:r>
            <a:r>
              <a:rPr lang="lv-LV" u="sng" dirty="0">
                <a:latin typeface="Times New Roman" pitchFamily="18" charset="0"/>
                <a:cs typeface="Times New Roman" pitchFamily="18" charset="0"/>
              </a:rPr>
              <a:t>izņemot konsultāciju pakalpojuma izmaksas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Iegādes nevar veikt no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saistītām personām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Atbalsta atmaksa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LAD ir tiesīgs </a:t>
            </a:r>
            <a:r>
              <a:rPr lang="lv-LV" sz="4100" b="1" dirty="0">
                <a:latin typeface="Times New Roman" pitchFamily="18" charset="0"/>
                <a:cs typeface="Times New Roman" pitchFamily="18" charset="0"/>
              </a:rPr>
              <a:t>pieprasīt 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saņemtā atbalsta </a:t>
            </a:r>
            <a:r>
              <a:rPr lang="lv-LV" sz="4100" b="1" dirty="0">
                <a:latin typeface="Times New Roman" pitchFamily="18" charset="0"/>
                <a:cs typeface="Times New Roman" pitchFamily="18" charset="0"/>
              </a:rPr>
              <a:t>atmaksu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4100" b="1" dirty="0">
                <a:latin typeface="Times New Roman" pitchFamily="18" charset="0"/>
                <a:cs typeface="Times New Roman" pitchFamily="18" charset="0"/>
              </a:rPr>
              <a:t>pilnā vai daļējā apmērā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, ja:</a:t>
            </a:r>
          </a:p>
          <a:p>
            <a:pPr algn="just"/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atbalsta pretendents nav sasniedzis </a:t>
            </a:r>
            <a:r>
              <a:rPr lang="lv-LV" sz="4100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 plānā </a:t>
            </a:r>
            <a:r>
              <a:rPr lang="lv-LV" sz="4100" b="1" dirty="0">
                <a:latin typeface="Times New Roman" pitchFamily="18" charset="0"/>
                <a:cs typeface="Times New Roman" pitchFamily="18" charset="0"/>
              </a:rPr>
              <a:t>noteiktos mērķus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atbalsta pretendents pēc </a:t>
            </a:r>
            <a:r>
              <a:rPr lang="lv-LV" sz="4100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 plāna īstenošanas nav sasniedzis </a:t>
            </a:r>
            <a:r>
              <a:rPr lang="lv-LV" sz="4100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 plānā ietvertos </a:t>
            </a:r>
            <a:r>
              <a:rPr lang="lv-LV" sz="4100" b="1" dirty="0">
                <a:latin typeface="Times New Roman" pitchFamily="18" charset="0"/>
                <a:cs typeface="Times New Roman" pitchFamily="18" charset="0"/>
              </a:rPr>
              <a:t>ekonomiskos rādītājus </a:t>
            </a:r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saskaņā ar šo noteikumu – minimālā robežvērtība un 20% pieaugums;</a:t>
            </a:r>
          </a:p>
          <a:p>
            <a:pPr algn="just"/>
            <a:r>
              <a:rPr lang="lv-LV" sz="4100" dirty="0">
                <a:latin typeface="Times New Roman" pitchFamily="18" charset="0"/>
                <a:cs typeface="Times New Roman" pitchFamily="18" charset="0"/>
              </a:rPr>
              <a:t>atbalsta pretendents nav ieguvis lauksaimniecības izglītību;</a:t>
            </a:r>
          </a:p>
          <a:p>
            <a:pPr marL="0" indent="0" algn="just">
              <a:buNone/>
            </a:pPr>
            <a:endParaRPr lang="lv-LV" sz="4000" dirty="0">
              <a:latin typeface="Times New Roman" pitchFamily="18" charset="0"/>
              <a:cs typeface="Times New Roman" pitchFamily="18" charset="0"/>
            </a:endParaRPr>
          </a:p>
          <a:p>
            <a:endParaRPr lang="lv-LV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Atbalsta atmaksa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jebkurā projekta ieviešanas procesā konstatēti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mākslīgi radīti apstākļi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lai saņemtu finansējumu;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atbalsta pretendents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pārtrauc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 īstenošanu vai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neveic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saimniecisko darbību;</a:t>
            </a:r>
          </a:p>
          <a:p>
            <a:pPr algn="just"/>
            <a:r>
              <a:rPr lang="lv-LV" dirty="0">
                <a:latin typeface="Times New Roman" pitchFamily="18" charset="0"/>
                <a:cs typeface="Times New Roman" pitchFamily="18" charset="0"/>
              </a:rPr>
              <a:t>ieguldījumi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nav veikti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vai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veikti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tikai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daļēji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neatbilst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plānam.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4015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Atlases kritēriji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v-LV" b="1" dirty="0">
                <a:latin typeface="Times New Roman" pitchFamily="18" charset="0"/>
                <a:cs typeface="Times New Roman" pitchFamily="18" charset="0"/>
              </a:rPr>
              <a:t>Minimālais punktu skaits – 50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Saimniecības pamatdarbības nozare, kura tiek attīstīta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 ietvaros;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Teritorijas attīstības indekss saimniecības faktiskajai adresei;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Saimniecības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plāna attīstības mērķis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Atbalsta pretendenta lauksaimniecības izglītība;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Īpašumā esošie resursi;</a:t>
            </a:r>
          </a:p>
          <a:p>
            <a:r>
              <a:rPr lang="lv-LV" dirty="0" err="1">
                <a:latin typeface="Times New Roman" pitchFamily="18" charset="0"/>
                <a:cs typeface="Times New Roman" pitchFamily="18" charset="0"/>
              </a:rPr>
              <a:t>Darījumdarbības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plānā paredzētie ieguldījumi (zeme, dzīvnieku iegāde, būvniecība);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Zemes novērtējums;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Saimniecības dalība kooperatīvā (ar saimniecisko darbību saistītā kooperatīvā);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Saimniecības plānotā lauksaimniecības sistēma;</a:t>
            </a:r>
          </a:p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Projekts iesniegts EPS.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Normatīvie akti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30.09.2014.MK noteikumi Nr.598 «Noteikumi par valsts un Eiropas Savienības atbalsta piešķiršanu, administrēšanu un uzraudzību lauku un zivsaimniecības attīstībai 2014.–2020.gada plānošanas periodā»</a:t>
            </a:r>
          </a:p>
          <a:p>
            <a:pPr algn="just"/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16.06.2015. MK noteikumi Nr.323 «Valsts un Eiropas Savienības atbalsta piešķiršanas kārtība pasākuma "Lauku saimniecību un uzņēmējdarbības attīstība" </a:t>
            </a:r>
            <a:r>
              <a:rPr lang="lv-LV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apakšpasākumam</a:t>
            </a: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"Atbalsts jaunajiem lauksaimniekiem uzņēmējdarbības uzsākšanai"»</a:t>
            </a:r>
          </a:p>
        </p:txBody>
      </p:sp>
    </p:spTree>
    <p:extLst>
      <p:ext uri="{BB962C8B-B14F-4D97-AF65-F5344CB8AC3E}">
        <p14:creationId xmlns:p14="http://schemas.microsoft.com/office/powerpoint/2010/main" val="344093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Pasākuma mērķis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Pasākuma mērķis ir sekmēt gados jaunu cilvēku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iesaistīšanos pastāvīgā lauksaimniecības darbībā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nodrošināt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darbaspēka atjaunošanos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paaudžu nomaiņu lauksaimniecības sektorā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atbalstot gados jaunus cilvēkus, kas saimniecības vadītāja statusā pirmo reizi dibina ekonomiski dzīvotspējīgu saimniecību, lai ražotu lauksaimniecības produkciju vai savā īpašumā pārņemtu esošu saimniecību.</a:t>
            </a:r>
          </a:p>
        </p:txBody>
      </p:sp>
    </p:spTree>
    <p:extLst>
      <p:ext uri="{BB962C8B-B14F-4D97-AF65-F5344CB8AC3E}">
        <p14:creationId xmlns:p14="http://schemas.microsoft.com/office/powerpoint/2010/main" val="132180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Pasākuma atbalsts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dirty="0"/>
              <a:t>	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Šī pasākuma atbalsts tiek piešķirts jaunajam lauksaimniekam, lai palīdzētu pabeigt saimniecības izveidi. Tādēļ uz projekta iesniegšanas brīdi jaunajam lauksaimniekam ir jābūt saimniecības dibināšanas procesā - jābūt izpildītam</a:t>
            </a:r>
            <a:r>
              <a:rPr lang="lv-LV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vismaz vienam no saimniecības izveides elementiem, bet nevar būt izpildīti visi elementi.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7681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Saimniecības izveides procesa elementi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Saimniecība tiek pārņemta, mantota vai dibināta, reģistrējot to Uzņēmumu reģistrā, vai fiziska persona reģistrējas kā saimnieciskās darbības veicējs Valsts ieņēmumu dienestā (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uzņēmums nevar būt izveidots vairāk par 24 mēnešiem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tiek iegūtas saimniecības darbībai nepieciešamās lietu tiesības uz zemi (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reģistrētas zemesgrāmatā sešu mēnešu laikā pēc tam, kad stājies spēkā lēmums par projekta iesnieguma apstiprināšanu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dzīvniekiem un citiem ražošanas līdzekļiem;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tiek uzskaitīta saimniecības saimnieciskā darbība –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sagatavots gada pārskats vai gada ienākumu deklarācija saskaņā ar normatīvajiem aktiem par gada pārskatu sagatavošanu un iesniegta Valsts ieņēmumu dienestā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7680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Atbalsta saņemšanas nosacījumi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dirty="0"/>
              <a:t>	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Saimniecības gada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kopējais neto apgrozījums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iepriekšējā noslēgtajā gadā pirms projekta iesnieguma iesniegšanas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saimniecības ekonomiskais lielums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standarta izlaides vērtībā projekta iesnieguma iesniegšanas dienā ir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vismaz </a:t>
            </a:r>
            <a:r>
              <a:rPr lang="lv-LV" b="1" u="sng" dirty="0">
                <a:latin typeface="Times New Roman" pitchFamily="18" charset="0"/>
                <a:cs typeface="Times New Roman" pitchFamily="18" charset="0"/>
              </a:rPr>
              <a:t>15 000</a:t>
            </a:r>
            <a:r>
              <a:rPr lang="lv-LV" b="1" i="1" dirty="0">
                <a:latin typeface="Times New Roman" pitchFamily="18" charset="0"/>
                <a:cs typeface="Times New Roman" pitchFamily="18" charset="0"/>
              </a:rPr>
              <a:t>euro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u="sng" dirty="0">
                <a:latin typeface="Times New Roman" pitchFamily="18" charset="0"/>
                <a:cs typeface="Times New Roman" pitchFamily="18" charset="0"/>
              </a:rPr>
              <a:t>bet </a:t>
            </a:r>
            <a:r>
              <a:rPr lang="lv-LV" b="1" u="sng" dirty="0">
                <a:latin typeface="Times New Roman" pitchFamily="18" charset="0"/>
                <a:cs typeface="Times New Roman" pitchFamily="18" charset="0"/>
              </a:rPr>
              <a:t>neviens no rādītājiem nepārsniedz 70 000 </a:t>
            </a:r>
            <a:r>
              <a:rPr lang="lv-LV" b="1" i="1" u="sng" dirty="0" err="1">
                <a:latin typeface="Times New Roman" pitchFamily="18" charset="0"/>
                <a:cs typeface="Times New Roman" pitchFamily="18" charset="0"/>
              </a:rPr>
              <a:t>euro</a:t>
            </a:r>
            <a:r>
              <a:rPr lang="lv-LV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231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Atbalsta saņemšanas nosacījumi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Lai noteiktu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saimniecības ekonomisko lielumu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jāizmanto standarta izlaides (SI) vērtības aprēķins (aprēķina kalkulators LAD mājas lapā).</a:t>
            </a:r>
          </a:p>
        </p:txBody>
      </p:sp>
    </p:spTree>
    <p:extLst>
      <p:ext uri="{BB962C8B-B14F-4D97-AF65-F5344CB8AC3E}">
        <p14:creationId xmlns:p14="http://schemas.microsoft.com/office/powerpoint/2010/main" val="294119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70C0"/>
                </a:solidFill>
              </a:rPr>
              <a:t>PIEMĒRS I </a:t>
            </a:r>
            <a:r>
              <a:rPr lang="lv-LV" dirty="0">
                <a:solidFill>
                  <a:srgbClr val="0070C0"/>
                </a:solidFill>
              </a:rPr>
              <a:t>(minimālā robeža)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466728" cy="1684783"/>
          </a:xfrm>
          <a:solidFill>
            <a:schemeClr val="tx2">
              <a:lumMod val="20000"/>
              <a:lumOff val="80000"/>
            </a:schemeClr>
          </a:solidFill>
          <a:ln cmpd="dbl"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Pēdējā noslēgtā gada neto apgrozījums –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15 500eur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3717032"/>
            <a:ext cx="3466728" cy="13247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sng">
            <a:solidFill>
              <a:schemeClr val="tx2">
                <a:lumMod val="20000"/>
                <a:lumOff val="80000"/>
                <a:alpha val="49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vērtība uz projekta iesniegšanas dienu –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10 000eur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88024" y="1556793"/>
            <a:ext cx="3466728" cy="3484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Atbilst pasākuma nosacījumiem – minimālais slieksnis sasniegts ar neto apgrozījumu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3923928" y="2442593"/>
            <a:ext cx="792088" cy="482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</p:cNvCxnSpPr>
          <p:nvPr/>
        </p:nvCxnSpPr>
        <p:spPr>
          <a:xfrm flipV="1">
            <a:off x="3934272" y="4077072"/>
            <a:ext cx="709736" cy="302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http://spi3uk.itvnet.lv/upload/articles/15/155864/images/5-mulkigaki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57191"/>
            <a:ext cx="2267744" cy="17008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058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rgbClr val="0070C0"/>
                </a:solidFill>
              </a:rPr>
              <a:t>PIEMĒRS II </a:t>
            </a:r>
            <a:r>
              <a:rPr lang="lv-LV" dirty="0">
                <a:solidFill>
                  <a:srgbClr val="0070C0"/>
                </a:solidFill>
              </a:rPr>
              <a:t>(maksimālā robeža)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3" y="1628801"/>
            <a:ext cx="4824537" cy="2160239"/>
          </a:xfrm>
          <a:solidFill>
            <a:schemeClr val="tx2">
              <a:lumMod val="20000"/>
              <a:lumOff val="80000"/>
            </a:schemeClr>
          </a:solidFill>
          <a:ln w="15875" cmpd="dbl">
            <a:solidFill>
              <a:schemeClr val="accent1">
                <a:alpha val="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Pēdējā noslēgtā gada neto apgrozījums –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72 000eur:</a:t>
            </a:r>
          </a:p>
          <a:p>
            <a:pPr marL="0" indent="0" algn="just">
              <a:buNone/>
            </a:pPr>
            <a:r>
              <a:rPr lang="lv-LV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lauksaimniecības 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20 000eur</a:t>
            </a:r>
          </a:p>
          <a:p>
            <a:pPr marL="0" indent="0" algn="just">
              <a:buNone/>
            </a:pPr>
            <a:r>
              <a:rPr lang="lv-LV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mežsaimniecības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–52 000eur</a:t>
            </a:r>
          </a:p>
          <a:p>
            <a:pPr marL="0" indent="0" algn="just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4221088"/>
            <a:ext cx="4824536" cy="13247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sng">
            <a:solidFill>
              <a:schemeClr val="tx2">
                <a:lumMod val="20000"/>
                <a:lumOff val="80000"/>
                <a:alpha val="49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vērtība uz projekta iesniegšanas dienu –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18 000eur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652120" y="1628800"/>
            <a:ext cx="2962672" cy="38884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dbl"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Neatbilst pasākuma nosacījumiem – maksimālais slieksnis pārsniegts ar neto apgrozījumu (72 000eur)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5292080" y="2708921"/>
            <a:ext cx="360040" cy="432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</p:cNvCxnSpPr>
          <p:nvPr/>
        </p:nvCxnSpPr>
        <p:spPr>
          <a:xfrm flipV="1">
            <a:off x="5292080" y="4509120"/>
            <a:ext cx="360040" cy="374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spi3uk.itvnet.lv/upload/articles/30/307743/images/Smaidini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97446"/>
            <a:ext cx="1403648" cy="1360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8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1029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Pasākuma «Atbalsts jaunajiem lauksaimniekiem uzņēmējdarbības uzsākšanai» (6.1.) ieviešana 2014.-2020.g.</vt:lpstr>
      <vt:lpstr>Normatīvie akti</vt:lpstr>
      <vt:lpstr>Pasākuma mērķis</vt:lpstr>
      <vt:lpstr>Pasākuma atbalsts</vt:lpstr>
      <vt:lpstr>Saimniecības izveides procesa elementi</vt:lpstr>
      <vt:lpstr>Atbalsta saņemšanas nosacījumi</vt:lpstr>
      <vt:lpstr>Atbalsta saņemšanas nosacījumi</vt:lpstr>
      <vt:lpstr>PIEMĒRS I (minimālā robeža)</vt:lpstr>
      <vt:lpstr>PIEMĒRS II (maksimālā robeža)</vt:lpstr>
      <vt:lpstr>Darījumdarbības plāns</vt:lpstr>
      <vt:lpstr>Darījumdarbības plānā minimālie sasniedzamie rādītāji</vt:lpstr>
      <vt:lpstr>PIEMĒRS </vt:lpstr>
      <vt:lpstr>Ieguldījumi un atbalsta saņemšana</vt:lpstr>
      <vt:lpstr>Ieguldījumi un atbalsta saņemšana</vt:lpstr>
      <vt:lpstr>Atbalsta atmaksa</vt:lpstr>
      <vt:lpstr>Atbalsta atmaksa</vt:lpstr>
      <vt:lpstr>Atlases kritēriji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Lietotajs</dc:creator>
  <cp:lastModifiedBy>Inga Benfelde</cp:lastModifiedBy>
  <cp:revision>60</cp:revision>
  <cp:lastPrinted>2015-08-05T11:59:21Z</cp:lastPrinted>
  <dcterms:created xsi:type="dcterms:W3CDTF">2015-07-29T20:47:46Z</dcterms:created>
  <dcterms:modified xsi:type="dcterms:W3CDTF">2022-10-24T12:06:02Z</dcterms:modified>
</cp:coreProperties>
</file>