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55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070" y="1214438"/>
            <a:ext cx="6014483" cy="2189162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2130" y="4013200"/>
            <a:ext cx="5929423" cy="124991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1747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1393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3340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7743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827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855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7696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7541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7492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415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5376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690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8881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E5DBB9-0B45-DEAA-1213-81BB2B7CA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18" y="889723"/>
            <a:ext cx="1191322" cy="11913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90871A-8D66-A5D5-EF86-8A81B2316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696" y="889723"/>
            <a:ext cx="1191323" cy="11913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CF7BBB-E29C-5B4B-B694-D603B151B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74" y="3840119"/>
            <a:ext cx="1191322" cy="11913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8D3ECB-5B0D-9811-A0B9-B8A3FA3AD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3285" y="4723098"/>
            <a:ext cx="1191323" cy="1191323"/>
          </a:xfrm>
          <a:prstGeom prst="rect">
            <a:avLst/>
          </a:prstGeom>
        </p:spPr>
      </p:pic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BE8A3118-7F7F-AD82-74F3-47E2687A7304}"/>
              </a:ext>
            </a:extLst>
          </p:cNvPr>
          <p:cNvSpPr/>
          <p:nvPr/>
        </p:nvSpPr>
        <p:spPr>
          <a:xfrm>
            <a:off x="4702098" y="2111229"/>
            <a:ext cx="1393902" cy="289931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B68BDFF0-7942-E08E-F36E-1AF59120BFCF}"/>
              </a:ext>
            </a:extLst>
          </p:cNvPr>
          <p:cNvSpPr/>
          <p:nvPr/>
        </p:nvSpPr>
        <p:spPr>
          <a:xfrm>
            <a:off x="2715321" y="3181585"/>
            <a:ext cx="301083" cy="56227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70DF5F-134C-1958-DE02-3A38111D2B2A}"/>
              </a:ext>
            </a:extLst>
          </p:cNvPr>
          <p:cNvSpPr txBox="1"/>
          <p:nvPr/>
        </p:nvSpPr>
        <p:spPr>
          <a:xfrm>
            <a:off x="1299117" y="3840119"/>
            <a:ext cx="3133493" cy="1754326"/>
          </a:xfrm>
          <a:prstGeom prst="rect">
            <a:avLst/>
          </a:prstGeom>
          <a:noFill/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v-LV" b="1" dirty="0"/>
              <a:t>Atbalsta pretendents </a:t>
            </a:r>
            <a:r>
              <a:rPr lang="lv-LV" dirty="0"/>
              <a:t>EPS aizpilda projekta pieteikumu iekļaujot attiecīgo tehniku/ iekārtu no Elektroniskā tehnikas un iekārtu kataloga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FA24F1-09ED-E04C-5004-64EC05CCAADD}"/>
              </a:ext>
            </a:extLst>
          </p:cNvPr>
          <p:cNvSpPr txBox="1"/>
          <p:nvPr/>
        </p:nvSpPr>
        <p:spPr>
          <a:xfrm>
            <a:off x="1299118" y="1379032"/>
            <a:ext cx="3133493" cy="1754326"/>
          </a:xfrm>
          <a:prstGeom prst="rect">
            <a:avLst/>
          </a:prstGeom>
          <a:noFill/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v-LV" b="1" dirty="0"/>
              <a:t>Atbalsta pretendents </a:t>
            </a:r>
            <a:r>
              <a:rPr lang="lv-LV" dirty="0"/>
              <a:t>vēršas pie tirgotāja, par nepieciešamo tehniku/iekārtu, ko plāno projekta ietvaros iegādāties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F9EE71-A1FE-556E-FF2A-47EC6A339AE8}"/>
              </a:ext>
            </a:extLst>
          </p:cNvPr>
          <p:cNvSpPr txBox="1"/>
          <p:nvPr/>
        </p:nvSpPr>
        <p:spPr>
          <a:xfrm>
            <a:off x="6365487" y="1388325"/>
            <a:ext cx="3133493" cy="1754326"/>
          </a:xfrm>
          <a:prstGeom prst="rect">
            <a:avLst/>
          </a:prstGeom>
          <a:noFill/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v-LV" b="1" dirty="0"/>
              <a:t>Tehnikas/ Iekārtu tirgotājs </a:t>
            </a:r>
            <a:r>
              <a:rPr lang="lv-LV" dirty="0"/>
              <a:t>informē, ka attiecīgā pozīcija </a:t>
            </a:r>
            <a:r>
              <a:rPr lang="lv-LV" u="sng" dirty="0"/>
              <a:t>ir jau iekļauta Elektroniskajā tehnikas un iekārtu katalogā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D35770-E9A5-28C5-AF84-B68A439CA3A1}"/>
              </a:ext>
            </a:extLst>
          </p:cNvPr>
          <p:cNvSpPr txBox="1"/>
          <p:nvPr/>
        </p:nvSpPr>
        <p:spPr>
          <a:xfrm>
            <a:off x="6365487" y="3858705"/>
            <a:ext cx="2856209" cy="1200329"/>
          </a:xfrm>
          <a:prstGeom prst="rect">
            <a:avLst/>
          </a:prstGeom>
          <a:noFill/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v-LV" dirty="0"/>
              <a:t>EPS</a:t>
            </a:r>
          </a:p>
          <a:p>
            <a:r>
              <a:rPr lang="lv-LV" b="1" dirty="0"/>
              <a:t>Elektroniskais tehnikas un iekārtu katalogs</a:t>
            </a: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6AD294DF-0338-1420-54D7-72560DB20EBF}"/>
              </a:ext>
            </a:extLst>
          </p:cNvPr>
          <p:cNvSpPr/>
          <p:nvPr/>
        </p:nvSpPr>
        <p:spPr>
          <a:xfrm>
            <a:off x="4702098" y="4452403"/>
            <a:ext cx="1393902" cy="289931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A3CA0C-227C-E0F6-76E2-C6C35E172298}"/>
              </a:ext>
            </a:extLst>
          </p:cNvPr>
          <p:cNvSpPr txBox="1"/>
          <p:nvPr/>
        </p:nvSpPr>
        <p:spPr>
          <a:xfrm>
            <a:off x="1165795" y="8556"/>
            <a:ext cx="9480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b="1" dirty="0"/>
              <a:t>Jaunas tehnikas izvēle –</a:t>
            </a:r>
          </a:p>
          <a:p>
            <a:pPr algn="ctr"/>
            <a:r>
              <a:rPr lang="lv-LV" b="1" u="sng" dirty="0"/>
              <a:t>Tehnika / iekārtas ir iekļauta </a:t>
            </a:r>
            <a:r>
              <a:rPr lang="lv-LV" b="1" dirty="0"/>
              <a:t>Elektroniskā tehnikas un iekārtu katalogā </a:t>
            </a:r>
          </a:p>
        </p:txBody>
      </p:sp>
    </p:spTree>
    <p:extLst>
      <p:ext uri="{BB962C8B-B14F-4D97-AF65-F5344CB8AC3E}">
        <p14:creationId xmlns:p14="http://schemas.microsoft.com/office/powerpoint/2010/main" val="3544905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E5DBB9-0B45-DEAA-1213-81BB2B7CA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18" y="889723"/>
            <a:ext cx="1191322" cy="11913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90871A-8D66-A5D5-EF86-8A81B2316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0090" y="1075902"/>
            <a:ext cx="758645" cy="758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CF7BBB-E29C-5B4B-B694-D603B151B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74" y="3840119"/>
            <a:ext cx="1191322" cy="11913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8D3ECB-5B0D-9811-A0B9-B8A3FA3AD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2747" y="3692641"/>
            <a:ext cx="578492" cy="578492"/>
          </a:xfrm>
          <a:prstGeom prst="rect">
            <a:avLst/>
          </a:prstGeom>
        </p:spPr>
      </p:pic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BE8A3118-7F7F-AD82-74F3-47E2687A7304}"/>
              </a:ext>
            </a:extLst>
          </p:cNvPr>
          <p:cNvSpPr/>
          <p:nvPr/>
        </p:nvSpPr>
        <p:spPr>
          <a:xfrm>
            <a:off x="4702098" y="2111229"/>
            <a:ext cx="1393902" cy="289931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B68BDFF0-7942-E08E-F36E-1AF59120BFCF}"/>
              </a:ext>
            </a:extLst>
          </p:cNvPr>
          <p:cNvSpPr/>
          <p:nvPr/>
        </p:nvSpPr>
        <p:spPr>
          <a:xfrm>
            <a:off x="2715321" y="3247134"/>
            <a:ext cx="301083" cy="56227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70DF5F-134C-1958-DE02-3A38111D2B2A}"/>
              </a:ext>
            </a:extLst>
          </p:cNvPr>
          <p:cNvSpPr txBox="1"/>
          <p:nvPr/>
        </p:nvSpPr>
        <p:spPr>
          <a:xfrm>
            <a:off x="1299117" y="3840119"/>
            <a:ext cx="3133493" cy="2308324"/>
          </a:xfrm>
          <a:prstGeom prst="rect">
            <a:avLst/>
          </a:prstGeom>
          <a:noFill/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v-LV" b="1" dirty="0"/>
              <a:t>Atbalsta pretendents </a:t>
            </a:r>
            <a:r>
              <a:rPr lang="lv-LV" dirty="0"/>
              <a:t>EPS aizpilda projekta pieteikumu:</a:t>
            </a:r>
          </a:p>
          <a:p>
            <a:r>
              <a:rPr lang="lv-LV" dirty="0">
                <a:sym typeface="Wingdings" panose="05000000000000000000" pitchFamily="2" charset="2"/>
              </a:rPr>
              <a:t>tāmē fiksē attiecīgo pozīciju un cenu</a:t>
            </a:r>
          </a:p>
          <a:p>
            <a:r>
              <a:rPr lang="lv-LV" dirty="0">
                <a:sym typeface="Wingdings" panose="05000000000000000000" pitchFamily="2" charset="2"/>
              </a:rPr>
              <a:t></a:t>
            </a:r>
            <a:r>
              <a:rPr lang="lv-LV" dirty="0" err="1">
                <a:sym typeface="Wingdings" panose="05000000000000000000" pitchFamily="2" charset="2"/>
              </a:rPr>
              <a:t>pavaddokumentācijā</a:t>
            </a:r>
            <a:r>
              <a:rPr lang="lv-LV" dirty="0">
                <a:sym typeface="Wingdings" panose="05000000000000000000" pitchFamily="2" charset="2"/>
              </a:rPr>
              <a:t> pievieno tirgotāja izsniegto piedāvājumu</a:t>
            </a:r>
            <a:endParaRPr lang="lv-LV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FA24F1-09ED-E04C-5004-64EC05CCAADD}"/>
              </a:ext>
            </a:extLst>
          </p:cNvPr>
          <p:cNvSpPr txBox="1"/>
          <p:nvPr/>
        </p:nvSpPr>
        <p:spPr>
          <a:xfrm>
            <a:off x="1299118" y="1379032"/>
            <a:ext cx="3133493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v-LV" b="1" dirty="0"/>
              <a:t>Atbalsta pretendents </a:t>
            </a:r>
            <a:r>
              <a:rPr lang="lv-LV" dirty="0"/>
              <a:t>vēršas pie tirgotāja, par nepieciešamo tehniku/iekārtu, ko plāno projekta ietvaros iegādāties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F9EE71-A1FE-556E-FF2A-47EC6A339AE8}"/>
              </a:ext>
            </a:extLst>
          </p:cNvPr>
          <p:cNvSpPr txBox="1"/>
          <p:nvPr/>
        </p:nvSpPr>
        <p:spPr>
          <a:xfrm>
            <a:off x="6315856" y="1229688"/>
            <a:ext cx="3133493" cy="1200329"/>
          </a:xfrm>
          <a:prstGeom prst="rect">
            <a:avLst/>
          </a:prstGeom>
          <a:noFill/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v-LV" b="1" dirty="0"/>
              <a:t>Tehnikas/ Iekārtu tirgotājs </a:t>
            </a:r>
            <a:r>
              <a:rPr lang="lv-LV" dirty="0"/>
              <a:t>izsniedz piedāvājumu nepieciešamajai pozīcijai</a:t>
            </a:r>
            <a:endParaRPr lang="lv-LV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A3CA0C-227C-E0F6-76E2-C6C35E172298}"/>
              </a:ext>
            </a:extLst>
          </p:cNvPr>
          <p:cNvSpPr txBox="1"/>
          <p:nvPr/>
        </p:nvSpPr>
        <p:spPr>
          <a:xfrm>
            <a:off x="986263" y="8556"/>
            <a:ext cx="98395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b="1" dirty="0"/>
              <a:t>Jaunas tehnikas izvēle –</a:t>
            </a:r>
          </a:p>
          <a:p>
            <a:pPr algn="ctr"/>
            <a:r>
              <a:rPr lang="lv-LV" b="1" u="sng" dirty="0"/>
              <a:t>Tehnika / iekārtas nav iekļauta </a:t>
            </a:r>
            <a:r>
              <a:rPr lang="lv-LV" b="1" dirty="0"/>
              <a:t>Elektroniskā tehnikas un iekārtu katalogā.</a:t>
            </a:r>
          </a:p>
          <a:p>
            <a:pPr algn="ctr"/>
            <a:r>
              <a:rPr lang="lv-LV" b="1" dirty="0"/>
              <a:t>To var paveikt pēc projekta rindošanas pabeigšanas,</a:t>
            </a:r>
          </a:p>
          <a:p>
            <a:pPr algn="ctr"/>
            <a:r>
              <a:rPr lang="lv-LV" b="1" dirty="0"/>
              <a:t>noskaidrojot finansējuma pieejamību projektam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2D4C22-A7CC-F841-84E9-DAEF767D91F5}"/>
              </a:ext>
            </a:extLst>
          </p:cNvPr>
          <p:cNvSpPr txBox="1"/>
          <p:nvPr/>
        </p:nvSpPr>
        <p:spPr>
          <a:xfrm>
            <a:off x="4939813" y="4177013"/>
            <a:ext cx="2960525" cy="2585323"/>
          </a:xfrm>
          <a:prstGeom prst="rect">
            <a:avLst/>
          </a:prstGeom>
          <a:noFill/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v-LV" b="1" dirty="0"/>
              <a:t>LAD</a:t>
            </a:r>
            <a:r>
              <a:rPr lang="lv-LV" dirty="0"/>
              <a:t> sarindo projektus:</a:t>
            </a:r>
          </a:p>
          <a:p>
            <a:r>
              <a:rPr lang="lv-LV" b="1" dirty="0">
                <a:sym typeface="Wingdings" panose="05000000000000000000" pitchFamily="2" charset="2"/>
              </a:rPr>
              <a:t>projektam finansējums pietiekams</a:t>
            </a:r>
          </a:p>
          <a:p>
            <a:r>
              <a:rPr lang="lv-LV" b="1" dirty="0">
                <a:sym typeface="Wingdings" panose="05000000000000000000" pitchFamily="2" charset="2"/>
              </a:rPr>
              <a:t>Informē atbalsta pretendentu, par nepieciešamību attiecīgo pozīciju iekļaut ETK</a:t>
            </a:r>
            <a:endParaRPr lang="lv-LV" b="1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A7922AA9-FC82-0A3D-0CAD-0B7E982DAEC1}"/>
              </a:ext>
            </a:extLst>
          </p:cNvPr>
          <p:cNvSpPr/>
          <p:nvPr/>
        </p:nvSpPr>
        <p:spPr>
          <a:xfrm rot="16200000">
            <a:off x="4563979" y="4948206"/>
            <a:ext cx="289932" cy="35058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0D3A6F6-CF1A-2343-271D-AD6F2A02B896}"/>
              </a:ext>
            </a:extLst>
          </p:cNvPr>
          <p:cNvSpPr/>
          <p:nvPr/>
        </p:nvSpPr>
        <p:spPr>
          <a:xfrm rot="10800000">
            <a:off x="6176540" y="3716540"/>
            <a:ext cx="278633" cy="37500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5647C12-ABA2-1175-95B6-382906821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099" y="2497591"/>
            <a:ext cx="782637" cy="7826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317ABF5-C424-8EF1-6DF3-4EFE80F51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2594" y="2219088"/>
            <a:ext cx="758645" cy="7586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BA71C0-0BC4-3F4C-A6EA-652DC4858D41}"/>
              </a:ext>
            </a:extLst>
          </p:cNvPr>
          <p:cNvSpPr txBox="1"/>
          <p:nvPr/>
        </p:nvSpPr>
        <p:spPr>
          <a:xfrm>
            <a:off x="4826332" y="2850020"/>
            <a:ext cx="3133494" cy="923330"/>
          </a:xfrm>
          <a:prstGeom prst="rect">
            <a:avLst/>
          </a:prstGeom>
          <a:noFill/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v-LV" b="1" dirty="0"/>
              <a:t>Atbalsta pretendents </a:t>
            </a:r>
            <a:r>
              <a:rPr lang="lv-LV" dirty="0"/>
              <a:t>vēršas pie tirgotāja, par iekārtas iekļaušanu ETK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83180D-5DCB-E46C-0CEA-A392AC6077E9}"/>
              </a:ext>
            </a:extLst>
          </p:cNvPr>
          <p:cNvSpPr txBox="1"/>
          <p:nvPr/>
        </p:nvSpPr>
        <p:spPr>
          <a:xfrm>
            <a:off x="8957746" y="2781558"/>
            <a:ext cx="3133493" cy="1200329"/>
          </a:xfrm>
          <a:prstGeom prst="rect">
            <a:avLst/>
          </a:prstGeom>
          <a:noFill/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v-LV" b="1" dirty="0"/>
              <a:t>Tehnikas/ Iekārtu tirgotājs </a:t>
            </a:r>
            <a:r>
              <a:rPr lang="lv-LV" dirty="0"/>
              <a:t>iekļauj pozīciju ETK un informē </a:t>
            </a:r>
            <a:r>
              <a:rPr lang="lv-LV" b="1" dirty="0"/>
              <a:t>Atbalsta pretendentu</a:t>
            </a:r>
            <a:endParaRPr lang="lv-LV" b="1" u="sng" dirty="0"/>
          </a:p>
        </p:txBody>
      </p:sp>
      <p:sp>
        <p:nvSpPr>
          <p:cNvPr id="23" name="Arrow: Left-Right 22">
            <a:extLst>
              <a:ext uri="{FF2B5EF4-FFF2-40B4-BE49-F238E27FC236}">
                <a16:creationId xmlns:a16="http://schemas.microsoft.com/office/drawing/2014/main" id="{4785BC64-BA43-06AC-24F8-41711799ABA0}"/>
              </a:ext>
            </a:extLst>
          </p:cNvPr>
          <p:cNvSpPr/>
          <p:nvPr/>
        </p:nvSpPr>
        <p:spPr>
          <a:xfrm>
            <a:off x="8117848" y="3280228"/>
            <a:ext cx="782637" cy="287627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B799A2-AA80-EC7A-6CDB-22DEB539B81D}"/>
              </a:ext>
            </a:extLst>
          </p:cNvPr>
          <p:cNvSpPr txBox="1"/>
          <p:nvPr/>
        </p:nvSpPr>
        <p:spPr>
          <a:xfrm>
            <a:off x="9058506" y="4869509"/>
            <a:ext cx="3133494" cy="1200329"/>
          </a:xfrm>
          <a:prstGeom prst="rect">
            <a:avLst/>
          </a:prstGeom>
          <a:noFill/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v-LV" b="1" dirty="0"/>
              <a:t>Atbalsta pretendents </a:t>
            </a:r>
            <a:r>
              <a:rPr lang="lv-LV" dirty="0"/>
              <a:t>Informē LAD par pozīcijas iekļaušanu ETK veicot tāmes grozījumus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52DFE3A7-B78B-73B1-0CE3-A5F082300610}"/>
              </a:ext>
            </a:extLst>
          </p:cNvPr>
          <p:cNvSpPr/>
          <p:nvPr/>
        </p:nvSpPr>
        <p:spPr>
          <a:xfrm rot="18114424">
            <a:off x="8888581" y="3993883"/>
            <a:ext cx="321462" cy="113328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8742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E5DBB9-0B45-DEAA-1213-81BB2B7CA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45" y="804286"/>
            <a:ext cx="790988" cy="7909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90871A-8D66-A5D5-EF86-8A81B2316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5169" y="847070"/>
            <a:ext cx="758645" cy="758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CF7BBB-E29C-5B4B-B694-D603B151B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02" y="4133778"/>
            <a:ext cx="854428" cy="854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8D3ECB-5B0D-9811-A0B9-B8A3FA3AD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4061" y="4301834"/>
            <a:ext cx="578492" cy="5784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170DF5F-134C-1958-DE02-3A38111D2B2A}"/>
              </a:ext>
            </a:extLst>
          </p:cNvPr>
          <p:cNvSpPr txBox="1"/>
          <p:nvPr/>
        </p:nvSpPr>
        <p:spPr>
          <a:xfrm>
            <a:off x="1064433" y="1251478"/>
            <a:ext cx="3133493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v-LV" b="1" dirty="0"/>
              <a:t>Atbalsta pretendents </a:t>
            </a:r>
            <a:r>
              <a:rPr lang="lv-LV" dirty="0"/>
              <a:t>EPS aizpilda projekta pieteikumu:</a:t>
            </a:r>
          </a:p>
          <a:p>
            <a:r>
              <a:rPr lang="lv-LV" dirty="0">
                <a:sym typeface="Wingdings" panose="05000000000000000000" pitchFamily="2" charset="2"/>
              </a:rPr>
              <a:t>tāmē fiksē attiecīgo lietotas tehnikas/iekārtas pozīciju un cenu</a:t>
            </a:r>
          </a:p>
          <a:p>
            <a:r>
              <a:rPr lang="lv-LV" dirty="0">
                <a:sym typeface="Wingdings" panose="05000000000000000000" pitchFamily="2" charset="2"/>
              </a:rPr>
              <a:t></a:t>
            </a:r>
            <a:r>
              <a:rPr lang="lv-LV" dirty="0" err="1">
                <a:sym typeface="Wingdings" panose="05000000000000000000" pitchFamily="2" charset="2"/>
              </a:rPr>
              <a:t>pavaddokumentācijā</a:t>
            </a:r>
            <a:r>
              <a:rPr lang="lv-LV" dirty="0">
                <a:sym typeface="Wingdings" panose="05000000000000000000" pitchFamily="2" charset="2"/>
              </a:rPr>
              <a:t> pievieno informāciju par tehnikas vērtību, kas ir pieejama</a:t>
            </a:r>
            <a:endParaRPr lang="lv-LV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F9EE71-A1FE-556E-FF2A-47EC6A339AE8}"/>
              </a:ext>
            </a:extLst>
          </p:cNvPr>
          <p:cNvSpPr txBox="1"/>
          <p:nvPr/>
        </p:nvSpPr>
        <p:spPr>
          <a:xfrm>
            <a:off x="5829335" y="1243899"/>
            <a:ext cx="4577026" cy="923330"/>
          </a:xfrm>
          <a:prstGeom prst="rect">
            <a:avLst/>
          </a:prstGeom>
          <a:noFill/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v-LV" b="1" dirty="0"/>
              <a:t>Tehnikas/ Iekārtu tirgotājs/ dīleris veic lietotas tehnikas novērtējumu izsniedzot atzinumu</a:t>
            </a:r>
            <a:endParaRPr lang="lv-LV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A3CA0C-227C-E0F6-76E2-C6C35E172298}"/>
              </a:ext>
            </a:extLst>
          </p:cNvPr>
          <p:cNvSpPr txBox="1"/>
          <p:nvPr/>
        </p:nvSpPr>
        <p:spPr>
          <a:xfrm>
            <a:off x="1274005" y="8556"/>
            <a:ext cx="9264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b="1" dirty="0"/>
              <a:t>Lietotas tehnikas izvēle –</a:t>
            </a:r>
          </a:p>
          <a:p>
            <a:pPr algn="ctr"/>
            <a:r>
              <a:rPr lang="lv-LV" b="1" u="sng" dirty="0"/>
              <a:t>Tehnika / iekārtas nav novērtēta vērtība (pozīcijām virs 20 000 EUR)</a:t>
            </a:r>
            <a:r>
              <a:rPr lang="lv-LV" b="1" dirty="0"/>
              <a:t>.</a:t>
            </a:r>
          </a:p>
          <a:p>
            <a:pPr algn="ctr"/>
            <a:r>
              <a:rPr lang="lv-LV" b="1" dirty="0"/>
              <a:t>To var paveikt arī pēc projekta apstiprināšanas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BA71C0-0BC4-3F4C-A6EA-652DC4858D41}"/>
              </a:ext>
            </a:extLst>
          </p:cNvPr>
          <p:cNvSpPr txBox="1"/>
          <p:nvPr/>
        </p:nvSpPr>
        <p:spPr>
          <a:xfrm>
            <a:off x="4657293" y="2682639"/>
            <a:ext cx="2877311" cy="1754326"/>
          </a:xfrm>
          <a:prstGeom prst="rect">
            <a:avLst/>
          </a:prstGeom>
          <a:noFill/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v-LV" b="1" dirty="0"/>
              <a:t>Atbalsta pretendents </a:t>
            </a:r>
            <a:r>
              <a:rPr lang="lv-LV" dirty="0"/>
              <a:t>vēršas pie tirgotāja, par atrastās lietotās tehnikas vērtējuma nepieciešamību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83180D-5DCB-E46C-0CEA-A392AC6077E9}"/>
              </a:ext>
            </a:extLst>
          </p:cNvPr>
          <p:cNvSpPr txBox="1"/>
          <p:nvPr/>
        </p:nvSpPr>
        <p:spPr>
          <a:xfrm>
            <a:off x="8199101" y="2799872"/>
            <a:ext cx="3133493" cy="1477328"/>
          </a:xfrm>
          <a:prstGeom prst="rect">
            <a:avLst/>
          </a:prstGeom>
          <a:noFill/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v-LV" b="1" dirty="0"/>
              <a:t>Tehnikas/ Iekārtu tirgotājs </a:t>
            </a:r>
            <a:r>
              <a:rPr lang="lv-LV" dirty="0"/>
              <a:t>vai </a:t>
            </a:r>
            <a:r>
              <a:rPr lang="lv-LV" b="1" dirty="0"/>
              <a:t>Atbalsta pretendents iesniedz LAD lietotas tehnikas vērtējumu</a:t>
            </a:r>
            <a:endParaRPr lang="lv-LV" b="1" u="sng" dirty="0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52DFE3A7-B78B-73B1-0CE3-A5F082300610}"/>
              </a:ext>
            </a:extLst>
          </p:cNvPr>
          <p:cNvSpPr/>
          <p:nvPr/>
        </p:nvSpPr>
        <p:spPr>
          <a:xfrm>
            <a:off x="9314441" y="4344419"/>
            <a:ext cx="216915" cy="3250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85701947-54D7-005C-F2C6-C55AC539B6E7}"/>
              </a:ext>
            </a:extLst>
          </p:cNvPr>
          <p:cNvSpPr/>
          <p:nvPr/>
        </p:nvSpPr>
        <p:spPr>
          <a:xfrm rot="10800000">
            <a:off x="6308981" y="2254496"/>
            <a:ext cx="279650" cy="3851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B19E1A9B-E466-B069-9D5F-491CDB53A818}"/>
              </a:ext>
            </a:extLst>
          </p:cNvPr>
          <p:cNvSpPr/>
          <p:nvPr/>
        </p:nvSpPr>
        <p:spPr>
          <a:xfrm>
            <a:off x="8379254" y="2297463"/>
            <a:ext cx="279650" cy="3851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Arrow: Curved Right 21">
            <a:extLst>
              <a:ext uri="{FF2B5EF4-FFF2-40B4-BE49-F238E27FC236}">
                <a16:creationId xmlns:a16="http://schemas.microsoft.com/office/drawing/2014/main" id="{70E7EB1A-EF0A-0A5F-71CC-365229522126}"/>
              </a:ext>
            </a:extLst>
          </p:cNvPr>
          <p:cNvSpPr/>
          <p:nvPr/>
        </p:nvSpPr>
        <p:spPr>
          <a:xfrm>
            <a:off x="7534707" y="2247823"/>
            <a:ext cx="723687" cy="139316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104EFD1-C4C4-4F22-9363-6650AE818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573" y="6024109"/>
            <a:ext cx="681408" cy="68140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DB799A2-AA80-EC7A-6CDB-22DEB539B81D}"/>
              </a:ext>
            </a:extLst>
          </p:cNvPr>
          <p:cNvSpPr txBox="1"/>
          <p:nvPr/>
        </p:nvSpPr>
        <p:spPr>
          <a:xfrm>
            <a:off x="6388059" y="4694078"/>
            <a:ext cx="5475248" cy="1477328"/>
          </a:xfrm>
          <a:prstGeom prst="rect">
            <a:avLst/>
          </a:prstGeom>
          <a:noFill/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v-LV" b="1" dirty="0"/>
              <a:t>LAD:</a:t>
            </a:r>
          </a:p>
          <a:p>
            <a:r>
              <a:rPr lang="lv-LV" b="1" dirty="0">
                <a:sym typeface="Wingdings" panose="05000000000000000000" pitchFamily="2" charset="2"/>
              </a:rPr>
              <a:t></a:t>
            </a:r>
            <a:r>
              <a:rPr lang="lv-LV" b="1" dirty="0"/>
              <a:t>vērtējumu </a:t>
            </a:r>
            <a:r>
              <a:rPr lang="lv-LV" b="1" dirty="0" err="1"/>
              <a:t>nosūta</a:t>
            </a:r>
            <a:r>
              <a:rPr lang="lv-LV" b="1" dirty="0"/>
              <a:t> ETK ekspertiem.</a:t>
            </a:r>
          </a:p>
          <a:p>
            <a:r>
              <a:rPr lang="lv-LV" b="1" dirty="0">
                <a:sym typeface="Wingdings" panose="05000000000000000000" pitchFamily="2" charset="2"/>
              </a:rPr>
              <a:t></a:t>
            </a:r>
            <a:r>
              <a:rPr lang="lv-LV" b="1" dirty="0"/>
              <a:t>Pēc cenas apstiprinājuma, precizē projekta tāmi</a:t>
            </a:r>
          </a:p>
          <a:p>
            <a:r>
              <a:rPr lang="lv-LV" b="1" dirty="0">
                <a:sym typeface="Wingdings" panose="05000000000000000000" pitchFamily="2" charset="2"/>
              </a:rPr>
              <a:t>izdod precizētu tāmi</a:t>
            </a:r>
            <a:endParaRPr lang="lv-LV" dirty="0"/>
          </a:p>
        </p:txBody>
      </p:sp>
      <p:sp>
        <p:nvSpPr>
          <p:cNvPr id="3" name="Bultiņa: pa labi 2">
            <a:extLst>
              <a:ext uri="{FF2B5EF4-FFF2-40B4-BE49-F238E27FC236}">
                <a16:creationId xmlns:a16="http://schemas.microsoft.com/office/drawing/2014/main" id="{F9C559B5-CB3D-C832-0130-FEAE2C3B075D}"/>
              </a:ext>
            </a:extLst>
          </p:cNvPr>
          <p:cNvSpPr/>
          <p:nvPr/>
        </p:nvSpPr>
        <p:spPr>
          <a:xfrm>
            <a:off x="4197926" y="3261131"/>
            <a:ext cx="459368" cy="2643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97600"/>
      </p:ext>
    </p:extLst>
  </p:cSld>
  <p:clrMapOvr>
    <a:masterClrMapping/>
  </p:clrMapOvr>
</p:sld>
</file>

<file path=ppt/theme/theme1.xml><?xml version="1.0" encoding="utf-8"?>
<a:theme xmlns:a="http://schemas.openxmlformats.org/drawingml/2006/main" name="lad">
  <a:themeElements>
    <a:clrScheme name="Custom 2">
      <a:dk1>
        <a:srgbClr val="3F2021"/>
      </a:dk1>
      <a:lt1>
        <a:sysClr val="window" lastClr="FFFFFF"/>
      </a:lt1>
      <a:dk2>
        <a:srgbClr val="3F2021"/>
      </a:dk2>
      <a:lt2>
        <a:srgbClr val="F2F2F2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Verdana 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d" id="{0E568B0F-5D1B-4F20-BFF2-724960A06CEA}" vid="{49E8A423-19C3-4FF3-841A-7E886A62F83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lad</Template>
  <TotalTime>55</TotalTime>
  <Words>297</Words>
  <Application>Microsoft Office PowerPoint</Application>
  <PresentationFormat>Widescreen</PresentationFormat>
  <Paragraphs>35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Verdana</vt:lpstr>
      <vt:lpstr>Verdana bold</vt:lpstr>
      <vt:lpstr>Wingdings</vt:lpstr>
      <vt:lpstr>lad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Juris Cvetkovs</dc:creator>
  <cp:lastModifiedBy>Mārtiņš Irbe</cp:lastModifiedBy>
  <cp:revision>4</cp:revision>
  <dcterms:created xsi:type="dcterms:W3CDTF">2024-10-02T17:06:29Z</dcterms:created>
  <dcterms:modified xsi:type="dcterms:W3CDTF">2024-10-11T07:05:31Z</dcterms:modified>
</cp:coreProperties>
</file>